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72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73" r:id="rId10"/>
    <p:sldId id="266" r:id="rId11"/>
    <p:sldId id="267" r:id="rId12"/>
    <p:sldId id="268" r:id="rId13"/>
    <p:sldId id="269" r:id="rId14"/>
    <p:sldId id="270" r:id="rId15"/>
    <p:sldId id="274" r:id="rId16"/>
    <p:sldId id="271" r:id="rId17"/>
  </p:sldIdLst>
  <p:sldSz cx="12192000" cy="6858000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4" d="100"/>
          <a:sy n="84" d="100"/>
        </p:scale>
        <p:origin x="216" y="-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38312-9463-4866-91FF-88B9860FFB20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11C96-7146-44FD-B32E-CF486259A4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7444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12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5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30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61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70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086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73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43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45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919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34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D429F-E568-4FB1-AAB6-2018BBEB579B}" type="datetimeFigureOut">
              <a:rPr lang="pt-BR" smtClean="0"/>
              <a:t>18/04/2021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B7272-0667-4290-B206-C3455AA23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85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211279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3200" b="1" u="sng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ORIENTAÇÕES GERAIS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21635" y="990600"/>
            <a:ext cx="10628243" cy="525780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2400" dirty="0">
              <a:solidFill>
                <a:schemeClr val="accent6">
                  <a:lumMod val="75000"/>
                </a:schemeClr>
              </a:solidFill>
              <a:latin typeface="Gotham Book" pitchFamily="48" charset="0"/>
            </a:endParaRP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Usar a fonte e a estilística que está disponível neste modelo.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Tamanho da fonte: tamanho </a:t>
            </a:r>
            <a:r>
              <a:rPr lang="pt-BR" altLang="pt-BR" sz="2400" u="sng" dirty="0">
                <a:latin typeface="Gotham Book" pitchFamily="48" charset="0"/>
              </a:rPr>
              <a:t>mínimo</a:t>
            </a:r>
            <a:r>
              <a:rPr lang="pt-BR" altLang="pt-BR" sz="2400" dirty="0">
                <a:latin typeface="Gotham Book" pitchFamily="48" charset="0"/>
              </a:rPr>
              <a:t> 24.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Cor do Texto: predominantemente preto. Podem ser utilizadas outras cores para destaques necessário (destaque de palavra, título, etc.).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Cada slide deverá conter o título de seu conteúdo, aparecendo de forma centralizada  e situada dentro da caixa de texto.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Gráficos e imagens: a critério do acadêmico (elementos: tamanho ou agrupamento no slide).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Quantidade máxima de slides: 18 quando não há pesquisa de campo e até 24 quando há pesquisa de campo. 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Times New Roman" pitchFamily="16" charset="0"/>
              <a:buAutoNum type="arabicPeriod"/>
              <a:defRPr/>
            </a:pPr>
            <a:r>
              <a:rPr lang="pt-BR" altLang="pt-BR" sz="2400" dirty="0">
                <a:latin typeface="Gotham Book" pitchFamily="48" charset="0"/>
              </a:rPr>
              <a:t>Procure evitar a sobrecarga das telas com imagens ou tópicos com texto que  sejam superiores a duas linhas, salvo quando for citação.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04FF4D9-E8A9-46AF-810A-FDCDE9384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86487"/>
            <a:ext cx="12192000" cy="6381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FE5CDF6-E65A-4E0A-B775-ECD4194CD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203" y="6025915"/>
            <a:ext cx="1357593" cy="79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1339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09088" y="2071561"/>
            <a:ext cx="9792874" cy="4471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200" dirty="0">
                <a:latin typeface="Gotham Black"/>
                <a:ea typeface="Microsoft YaHei" charset="-122"/>
              </a:rPr>
              <a:t>Pode ser apresentado através de mapa categorial ou descrição conceitual. Exemplos: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200" dirty="0">
              <a:latin typeface="Gotham Black"/>
              <a:ea typeface="Microsoft YaHei" charset="-122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200" dirty="0">
                <a:latin typeface="Gotham Black"/>
                <a:ea typeface="Microsoft YaHei" charset="-122"/>
              </a:rPr>
              <a:t>As seguintes categorias constituem o referencial: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200" dirty="0">
              <a:latin typeface="Gotham Black"/>
              <a:ea typeface="Microsoft YaHei" charset="-122"/>
            </a:endParaRP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AutoNum type="alphaLcParenR"/>
              <a:defRPr/>
            </a:pPr>
            <a:r>
              <a:rPr lang="pt-BR" sz="2200" dirty="0">
                <a:latin typeface="Gotham Black"/>
                <a:ea typeface="Microsoft YaHei" charset="-122"/>
              </a:rPr>
              <a:t>Nutrição: FONSECA (2010), VARIANNI (2011), BATINNI (2013); CARDOSO (2016); RODRIGUES; SOARES; BOOG (2005)</a:t>
            </a: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AutoNum type="alphaLcParenR"/>
              <a:defRPr/>
            </a:pPr>
            <a:endParaRPr lang="pt-BR" sz="2200" dirty="0">
              <a:latin typeface="Gotham Black"/>
              <a:ea typeface="Microsoft YaHei" charset="-122"/>
            </a:endParaRP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AutoNum type="alphaLcParenR"/>
              <a:defRPr/>
            </a:pPr>
            <a:endParaRPr lang="pt-BR" sz="2200" dirty="0">
              <a:latin typeface="Gotham Black"/>
              <a:ea typeface="Microsoft YaHei" charset="-122"/>
            </a:endParaRPr>
          </a:p>
          <a:p>
            <a:pPr marL="18000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200" dirty="0">
                <a:latin typeface="Gotham Black"/>
                <a:ea typeface="Microsoft YaHei" charset="-122"/>
              </a:rPr>
              <a:t>    </a:t>
            </a:r>
            <a:r>
              <a:rPr lang="pt-BR" dirty="0">
                <a:latin typeface="Gotham Black"/>
                <a:ea typeface="Microsoft YaHei" charset="-122"/>
              </a:rPr>
              <a:t>A </a:t>
            </a:r>
            <a:r>
              <a:rPr lang="pt-BR" dirty="0">
                <a:solidFill>
                  <a:srgbClr val="FF0000"/>
                </a:solidFill>
                <a:latin typeface="Gotham Black"/>
                <a:ea typeface="Microsoft YaHei" charset="-122"/>
              </a:rPr>
              <a:t>orientação nutricional </a:t>
            </a:r>
            <a:r>
              <a:rPr lang="pt-BR" dirty="0">
                <a:latin typeface="Gotham Black"/>
                <a:ea typeface="Microsoft YaHei" charset="-122"/>
              </a:rPr>
              <a:t>ou aconselhamento dietético </a:t>
            </a:r>
            <a:r>
              <a:rPr lang="pt-BR" dirty="0">
                <a:solidFill>
                  <a:srgbClr val="FF0000"/>
                </a:solidFill>
                <a:latin typeface="Gotham Black"/>
                <a:ea typeface="Microsoft YaHei" charset="-122"/>
              </a:rPr>
              <a:t>é mais que uma transmissão ou disseminação de informações, é uma abordagem de educação nutricional,</a:t>
            </a:r>
            <a:r>
              <a:rPr lang="pt-BR" dirty="0">
                <a:latin typeface="Gotham Black"/>
                <a:ea typeface="Microsoft YaHei" charset="-122"/>
              </a:rPr>
              <a:t> efetuada por meio do diálogo entre o cliente portador de uma história de vida - que procura ajuda para solucionar problemas de alimentação - e o nutricionista, preparado para analisar o problema alimentar no contexto </a:t>
            </a:r>
            <a:r>
              <a:rPr lang="pt-BR" dirty="0" err="1">
                <a:latin typeface="Gotham Black"/>
                <a:ea typeface="Microsoft YaHei" charset="-122"/>
              </a:rPr>
              <a:t>biopsicossociocultural</a:t>
            </a:r>
            <a:r>
              <a:rPr lang="pt-BR" dirty="0">
                <a:latin typeface="Gotham Black"/>
                <a:ea typeface="Microsoft YaHei" charset="-122"/>
              </a:rPr>
              <a:t>, a fim de buscar um estado de harmonia compatível com a saúde (RODRIGUES; SOARES; BOOG, 2005).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72732" y="656887"/>
            <a:ext cx="10646536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               REFERENCIAL TEÓRICO (QUANDO FOR UTILIZADO     </a:t>
            </a:r>
          </a:p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MODELO SINTÉTICO NÃO É NECESSÁRIO):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465FFBE-2E63-48C4-AEA1-BB4DD78C6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97" y="77051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542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603540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REFERENCIAL TEÓRICO: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77491"/>
              </p:ext>
            </p:extLst>
          </p:nvPr>
        </p:nvGraphicFramePr>
        <p:xfrm>
          <a:off x="963920" y="2047739"/>
          <a:ext cx="10264160" cy="4539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2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6378">
                <a:tc>
                  <a:txBody>
                    <a:bodyPr/>
                    <a:lstStyle/>
                    <a:p>
                      <a:r>
                        <a:rPr lang="pt-BR" sz="1700" dirty="0"/>
                        <a:t>CATEGORIA</a:t>
                      </a:r>
                    </a:p>
                  </a:txBody>
                  <a:tcPr marL="91437" marR="91437" marT="43444" marB="43444"/>
                </a:tc>
                <a:tc>
                  <a:txBody>
                    <a:bodyPr/>
                    <a:lstStyle/>
                    <a:p>
                      <a:r>
                        <a:rPr lang="pt-BR" sz="1700" dirty="0"/>
                        <a:t>AUTORES</a:t>
                      </a:r>
                    </a:p>
                  </a:txBody>
                  <a:tcPr marL="91437" marR="91437" marT="43444" marB="43444"/>
                </a:tc>
                <a:tc>
                  <a:txBody>
                    <a:bodyPr/>
                    <a:lstStyle/>
                    <a:p>
                      <a:r>
                        <a:rPr lang="pt-BR" sz="1700" dirty="0"/>
                        <a:t>CONCEITO GERAL</a:t>
                      </a:r>
                    </a:p>
                  </a:txBody>
                  <a:tcPr marL="91437" marR="91437" marT="43444" marB="434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7487">
                <a:tc>
                  <a:txBody>
                    <a:bodyPr/>
                    <a:lstStyle/>
                    <a:p>
                      <a:endParaRPr lang="pt-BR" sz="1700" dirty="0">
                        <a:latin typeface="Gotham Black"/>
                      </a:endParaRPr>
                    </a:p>
                    <a:p>
                      <a:endParaRPr lang="pt-BR" sz="1700" dirty="0">
                        <a:latin typeface="Gotham Black"/>
                      </a:endParaRPr>
                    </a:p>
                    <a:p>
                      <a:r>
                        <a:rPr lang="pt-BR" sz="1700" dirty="0">
                          <a:latin typeface="Gotham Black"/>
                        </a:rPr>
                        <a:t>NUTRIÇÃO:</a:t>
                      </a:r>
                      <a:endParaRPr lang="pt-BR" sz="1700" dirty="0"/>
                    </a:p>
                  </a:txBody>
                  <a:tcPr marL="91437" marR="91437" marT="43444" marB="43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700" dirty="0">
                        <a:latin typeface="Gotham Black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700" dirty="0">
                        <a:latin typeface="Gotham Black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dirty="0">
                          <a:latin typeface="Gotham Black"/>
                        </a:rPr>
                        <a:t>FONSECA (2010), VARIANNI (2011), BATINNI (2013); CARDOSO (2016); RODRIGUES; SOARES; BOOG (2005)</a:t>
                      </a:r>
                    </a:p>
                    <a:p>
                      <a:endParaRPr lang="pt-BR" sz="1700" dirty="0"/>
                    </a:p>
                  </a:txBody>
                  <a:tcPr marL="91437" marR="91437" marT="43444" marB="43444"/>
                </a:tc>
                <a:tc>
                  <a:txBody>
                    <a:bodyPr/>
                    <a:lstStyle/>
                    <a:p>
                      <a:r>
                        <a:rPr lang="pt-BR" sz="1700" dirty="0">
                          <a:latin typeface="Gotham Black"/>
                        </a:rPr>
                        <a:t>A </a:t>
                      </a:r>
                      <a:r>
                        <a:rPr lang="pt-BR" sz="1700" dirty="0">
                          <a:solidFill>
                            <a:srgbClr val="FF0000"/>
                          </a:solidFill>
                          <a:latin typeface="Gotham Black"/>
                        </a:rPr>
                        <a:t>orientação nutricional </a:t>
                      </a:r>
                      <a:r>
                        <a:rPr lang="pt-BR" sz="1700" dirty="0">
                          <a:latin typeface="Gotham Black"/>
                        </a:rPr>
                        <a:t>ou aconselhamento dietético </a:t>
                      </a:r>
                      <a:r>
                        <a:rPr lang="pt-BR" sz="1700" dirty="0">
                          <a:solidFill>
                            <a:srgbClr val="FF0000"/>
                          </a:solidFill>
                          <a:latin typeface="Gotham Black"/>
                        </a:rPr>
                        <a:t>é mais que uma transmissão ou disseminação de informações, é uma abordagem de educação nutricional,</a:t>
                      </a:r>
                      <a:r>
                        <a:rPr lang="pt-BR" sz="1700" dirty="0">
                          <a:latin typeface="Gotham Black"/>
                        </a:rPr>
                        <a:t> efetuada por meio do diálogo entre o cliente portador de uma história de vida - que procura ajuda para solucionar problemas de alimentação - e o nutricionista, preparado para analisar o problema alimentar no contexto </a:t>
                      </a:r>
                      <a:r>
                        <a:rPr lang="pt-BR" sz="1700" dirty="0" err="1">
                          <a:latin typeface="Gotham Black"/>
                        </a:rPr>
                        <a:t>biopsicossociocultural</a:t>
                      </a:r>
                      <a:r>
                        <a:rPr lang="pt-BR" sz="1700" dirty="0">
                          <a:latin typeface="Gotham Black"/>
                        </a:rPr>
                        <a:t>, a fim de buscar um estado de harmonia compatível com a saúde (RODRIGUES; SOARES; BOOG, 2005).</a:t>
                      </a:r>
                      <a:endParaRPr lang="pt-BR" sz="1700" dirty="0"/>
                    </a:p>
                  </a:txBody>
                  <a:tcPr marL="91437" marR="91437" marT="43444" marB="4344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378">
                <a:tc gridSpan="3">
                  <a:txBody>
                    <a:bodyPr/>
                    <a:lstStyle/>
                    <a:p>
                      <a:r>
                        <a:rPr lang="pt-BR" sz="1700" dirty="0"/>
                        <a:t>FONTE:</a:t>
                      </a:r>
                      <a:r>
                        <a:rPr lang="pt-BR" sz="1700" baseline="0" dirty="0"/>
                        <a:t> Mapa conceitual desenvolvido pelo acadêmico, 2021/1º. </a:t>
                      </a:r>
                      <a:endParaRPr lang="pt-BR" sz="1700" dirty="0"/>
                    </a:p>
                  </a:txBody>
                  <a:tcPr marL="91437" marR="91437" marT="43444" marB="43444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65ED3F11-A1C4-4FB2-9B95-04183E824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215" y="717168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5811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6"/>
          <p:cNvSpPr txBox="1">
            <a:spLocks noChangeArrowheads="1"/>
          </p:cNvSpPr>
          <p:nvPr/>
        </p:nvSpPr>
        <p:spPr bwMode="auto">
          <a:xfrm>
            <a:off x="1635919" y="2434509"/>
            <a:ext cx="8920162" cy="4214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Caracterização: </a:t>
            </a:r>
            <a:r>
              <a:rPr lang="pt-BR" altLang="pt-BR" sz="2400" dirty="0" err="1">
                <a:latin typeface="Gotham Black"/>
              </a:rPr>
              <a:t>Quali</a:t>
            </a:r>
            <a:r>
              <a:rPr lang="pt-BR" altLang="pt-BR" sz="2400" dirty="0">
                <a:latin typeface="Gotham Black"/>
              </a:rPr>
              <a:t>-quanti.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24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Método: </a:t>
            </a:r>
            <a:r>
              <a:rPr lang="pt-BR" altLang="pt-BR" sz="2400" dirty="0" err="1">
                <a:latin typeface="Gotham Black"/>
              </a:rPr>
              <a:t>Fenomelógico</a:t>
            </a:r>
            <a:r>
              <a:rPr lang="pt-BR" altLang="pt-BR" sz="2400" dirty="0">
                <a:latin typeface="Gotham Black"/>
              </a:rPr>
              <a:t>, indutivo, etc.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24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Nível: Explicativo.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24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Delineamento: Bibliográfico, Pesquisa documental e estudo de caso.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  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Instrumento de Coleta de Dados: Questionário com perguntas abertas (Anexo A); Mapa conceitual (Anexo B), etc.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2400" dirty="0">
              <a:latin typeface="Gotham Black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9" y="809602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             PROCEDIMENTOS METODOLÓGICOS: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DB7F69-E1D7-4423-9EDD-B1E4680B5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676" y="923230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4096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7399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                       PROCEDIMENTOS METODOLÓGICOS: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1635919" y="3067274"/>
            <a:ext cx="8920162" cy="2840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População e amostra: Sob cálculo amostral XX quantidade. 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 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Interpretação de Dados: Análise de conteúdo, representação gráfica, etc.  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24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Procedimentos Éticos: Submissão a Banca de Qualificação e Comitê de Ética em Pesquisa FAOSC. 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latin typeface="Gotham Black"/>
              </a:rPr>
              <a:t> 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455DF5D-285E-4B98-BE93-4FDB32CFA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711" y="98762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115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6"/>
          <p:cNvSpPr txBox="1">
            <a:spLocks noChangeArrowheads="1"/>
          </p:cNvSpPr>
          <p:nvPr/>
        </p:nvSpPr>
        <p:spPr bwMode="auto">
          <a:xfrm>
            <a:off x="1175272" y="1728262"/>
            <a:ext cx="9841455" cy="4671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INTRODUÇÃO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6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2 PANDEMIA E TRABALHO: NOVOS CONCEITOS DA ADMINSTRAÇÃO APLICADOS A GESTÃO DE PESSOAS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2.1 ADMISTRAÇÃO E CAPITAL HUMANO: PRESSUPOSTOS HISTÓRICOS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2.1.1 Gestão de Pessoas e trabalho na ‘</a:t>
            </a:r>
            <a:r>
              <a:rPr lang="pt-BR" altLang="pt-BR" sz="1600" b="1" dirty="0" err="1">
                <a:latin typeface="Gotham Black"/>
              </a:rPr>
              <a:t>supermodernidade</a:t>
            </a:r>
            <a:r>
              <a:rPr lang="pt-BR" altLang="pt-BR" sz="1600" b="1" dirty="0">
                <a:latin typeface="Gotham Black"/>
              </a:rPr>
              <a:t>’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2.2 MOTIVAÇÕES: TRABALHO E A CONDUÇÃO ORGANIZACIONAL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2.3 PANDEMIA: RELAÇÃO BENEFÍCIOS X MALEFÍCIOS NOS REARANJOS DO TRABALHO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6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3 EXPERIÊNCIA DE CAMPO : PESQUISA COM GESTORES DE RH NO OESTE DE SANTA CATARINA 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3.1 PROCEDIMENTOS METODOLÓGICOS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3.3 GESTORES E A OPINIÃO PRÁTICA;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3.4 RESULTADOS DO QUESTIONÁRIO ONLINE;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dirty="0">
                <a:latin typeface="Gotham Black"/>
              </a:rPr>
              <a:t>3.5 COMPREENSÃO GERAL;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6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CONSIDERAÇÕES FINAIS</a:t>
            </a:r>
            <a:endParaRPr lang="pt-BR" altLang="pt-BR" sz="16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600" b="1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REFERÊNCIAS</a:t>
            </a:r>
            <a:endParaRPr lang="pt-BR" altLang="pt-BR" sz="1600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600" b="1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ANEXOS</a:t>
            </a:r>
          </a:p>
          <a:p>
            <a: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 err="1">
                <a:solidFill>
                  <a:srgbClr val="FF0000"/>
                </a:solidFill>
                <a:latin typeface="Gotham Black"/>
              </a:rPr>
              <a:t>Obs</a:t>
            </a:r>
            <a:r>
              <a:rPr lang="pt-BR" altLang="pt-BR" sz="1600" b="1" dirty="0">
                <a:solidFill>
                  <a:srgbClr val="FF0000"/>
                </a:solidFill>
                <a:latin typeface="Gotham Black"/>
              </a:rPr>
              <a:t>: A Estrutura acima é meramente ilustrativa.</a:t>
            </a:r>
            <a:endParaRPr lang="pt-BR" altLang="pt-BR" sz="1600" dirty="0">
              <a:solidFill>
                <a:srgbClr val="FF0000"/>
              </a:solidFill>
              <a:latin typeface="Gotham Black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8" y="345963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ESTRUTURA PRELIMINAR: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A9CD4E6-021E-4478-AE32-6B0C3A419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216" y="457946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70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9" y="504215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REFERÊNCIAS: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35919" y="1901668"/>
            <a:ext cx="892016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DDB0F34-1F2D-4C8E-A36E-DBE5607E4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242" y="731473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072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6"/>
          <p:cNvSpPr txBox="1">
            <a:spLocks noChangeArrowheads="1"/>
          </p:cNvSpPr>
          <p:nvPr/>
        </p:nvSpPr>
        <p:spPr bwMode="auto">
          <a:xfrm>
            <a:off x="5806377" y="3508393"/>
            <a:ext cx="5591427" cy="779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600" b="1" dirty="0">
                <a:latin typeface="Gotham Black"/>
              </a:rPr>
              <a:t>Obrigado!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pt-BR" sz="1600" b="1" dirty="0">
              <a:latin typeface="Gotham Black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pt-BR" sz="1600" b="1" dirty="0">
                <a:latin typeface="Gotham Black"/>
              </a:rPr>
              <a:t>E-mail do </a:t>
            </a:r>
            <a:r>
              <a:rPr lang="pt-BR" altLang="pt-BR" sz="1600" b="1" dirty="0">
                <a:latin typeface="Gotham Black"/>
              </a:rPr>
              <a:t>discente</a:t>
            </a:r>
            <a:r>
              <a:rPr lang="en-US" altLang="pt-BR" sz="1600" b="1" dirty="0">
                <a:latin typeface="Gotham Black"/>
              </a:rPr>
              <a:t>: discente@faosc.edu.br </a:t>
            </a:r>
            <a:endParaRPr lang="pt-BR" altLang="pt-BR" sz="1600" dirty="0">
              <a:latin typeface="Gotham Black"/>
            </a:endParaRPr>
          </a:p>
        </p:txBody>
      </p:sp>
      <p:sp>
        <p:nvSpPr>
          <p:cNvPr id="4" name="CaixaDeTexto 6"/>
          <p:cNvSpPr txBox="1">
            <a:spLocks noChangeArrowheads="1"/>
          </p:cNvSpPr>
          <p:nvPr/>
        </p:nvSpPr>
        <p:spPr bwMode="auto">
          <a:xfrm>
            <a:off x="3526272" y="5736364"/>
            <a:ext cx="4943845" cy="45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pt-BR" sz="2500" b="1" dirty="0">
                <a:latin typeface="Gotham Black"/>
              </a:rPr>
              <a:t>www.faosc.edu.br </a:t>
            </a:r>
            <a:endParaRPr lang="pt-BR" altLang="pt-BR" sz="2500" dirty="0">
              <a:latin typeface="Gotham Black"/>
            </a:endParaRPr>
          </a:p>
        </p:txBody>
      </p:sp>
      <p:pic>
        <p:nvPicPr>
          <p:cNvPr id="6" name="Imagem 2">
            <a:extLst>
              <a:ext uri="{FF2B5EF4-FFF2-40B4-BE49-F238E27FC236}">
                <a16:creationId xmlns:a16="http://schemas.microsoft.com/office/drawing/2014/main" id="{DFE8E8F0-3CF9-406C-8728-3B966502D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636" y="373942"/>
            <a:ext cx="5327481" cy="3134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F483985-3167-467D-BACD-37FA7B5330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86487"/>
            <a:ext cx="121920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9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43154" y="252614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3200" b="1" u="sng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ORIENTAÇÕES GERAIS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635919" y="2430933"/>
            <a:ext cx="8920162" cy="2356834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solidFill>
                <a:schemeClr val="accent6">
                  <a:lumMod val="75000"/>
                </a:schemeClr>
              </a:solidFill>
              <a:latin typeface="Gotham Book" pitchFamily="48" charset="0"/>
            </a:endParaRPr>
          </a:p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latin typeface="Gotham Book" pitchFamily="48" charset="0"/>
            </a:endParaRPr>
          </a:p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2000" dirty="0">
                <a:latin typeface="Gotham Book" pitchFamily="48" charset="0"/>
              </a:rPr>
              <a:t>A forma de apresentação do conteúdo fica condicionado aos elementos/itens obrigatórios abaixo, podendo ser incluídos outros que o acadêmico(a) julgar relevantes: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Tema;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Problema;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Hipótese(s) ou questões de pesquisa ou pressupostos;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Objetivos (geral e específicos);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Justificativa;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Referencial Teórico;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Procedimentos Metodológicos;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Estrutura preliminar do trabalho (obrigatório em projetos);</a:t>
            </a:r>
          </a:p>
          <a:p>
            <a:pPr marL="342900" indent="-342900" algn="just" eaLnBrk="1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latin typeface="Gotham Book" pitchFamily="48" charset="0"/>
              </a:rPr>
              <a:t>Principais referências utilizadas</a:t>
            </a:r>
          </a:p>
          <a:p>
            <a:pPr algn="r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solidFill>
                <a:srgbClr val="FF0000"/>
              </a:solidFill>
              <a:latin typeface="Gotham Book" pitchFamily="48" charset="0"/>
            </a:endParaRPr>
          </a:p>
          <a:p>
            <a:pPr algn="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pt-BR" altLang="pt-BR" sz="2000" dirty="0">
                <a:solidFill>
                  <a:srgbClr val="FF0000"/>
                </a:solidFill>
                <a:latin typeface="Gotham Book" pitchFamily="48" charset="0"/>
              </a:rPr>
              <a:t>Na sequência, segue modelo de slides para apresentação</a:t>
            </a:r>
          </a:p>
          <a:p>
            <a:pPr algn="just" eaLnBrk="1">
              <a:lnSpc>
                <a:spcPct val="100000"/>
              </a:lnSpc>
              <a:buFont typeface="Times New Roman" pitchFamily="16" charset="0"/>
              <a:buNone/>
              <a:defRPr/>
            </a:pPr>
            <a:endParaRPr lang="pt-BR" altLang="pt-BR" sz="2000" dirty="0">
              <a:latin typeface="Gotham Book" pitchFamily="4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6F66247-2C73-4785-B41C-9D1C5E5C2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86487"/>
            <a:ext cx="12192000" cy="63817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EEEADA3-A872-4D6E-8943-C212F3E3C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203" y="6025915"/>
            <a:ext cx="1357593" cy="79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883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2">
            <a:extLst>
              <a:ext uri="{FF2B5EF4-FFF2-40B4-BE49-F238E27FC236}">
                <a16:creationId xmlns:a16="http://schemas.microsoft.com/office/drawing/2014/main" id="{324594B5-D563-49E0-BA1A-0C6EE747B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365" y="1329981"/>
            <a:ext cx="6424129" cy="3779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24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1"/>
          <p:cNvSpPr txBox="1">
            <a:spLocks noChangeArrowheads="1"/>
          </p:cNvSpPr>
          <p:nvPr/>
        </p:nvSpPr>
        <p:spPr bwMode="auto">
          <a:xfrm>
            <a:off x="2086511" y="1222047"/>
            <a:ext cx="837663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100" dirty="0">
                <a:solidFill>
                  <a:srgbClr val="FF0000"/>
                </a:solidFill>
                <a:latin typeface="Gotham Black" pitchFamily="48" charset="0"/>
              </a:rPr>
              <a:t>Indicar o tipo de trabalho científico. Fonte menor que o título (se possível). Texto alinhado à esquerda. Sem negrito</a:t>
            </a:r>
          </a:p>
          <a:p>
            <a:pPr algn="ct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Projeto de Pesquisa</a:t>
            </a:r>
          </a:p>
          <a:p>
            <a:pPr algn="ct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1100" dirty="0">
              <a:solidFill>
                <a:srgbClr val="1ABAED"/>
              </a:solidFill>
              <a:latin typeface="Gotham Book" pitchFamily="4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39339" y="2177110"/>
            <a:ext cx="9070975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0000"/>
              </a:lnSpc>
            </a:pPr>
            <a:r>
              <a:rPr lang="pt-BR" altLang="pt-BR" sz="5400" b="1" dirty="0">
                <a:solidFill>
                  <a:srgbClr val="27284E"/>
                </a:solidFill>
                <a:latin typeface="Gotham Black" pitchFamily="48" charset="0"/>
              </a:rPr>
              <a:t>TÍTULO DO TRABALHO</a:t>
            </a:r>
          </a:p>
          <a:p>
            <a:pPr algn="ctr" eaLnBrk="1">
              <a:lnSpc>
                <a:spcPct val="100000"/>
              </a:lnSpc>
            </a:pPr>
            <a:r>
              <a:rPr lang="pt-BR" altLang="pt-BR" sz="1100" b="1" dirty="0">
                <a:solidFill>
                  <a:srgbClr val="FF0000"/>
                </a:solidFill>
                <a:latin typeface="Gotham Black" pitchFamily="48" charset="0"/>
              </a:rPr>
              <a:t>Maiúsculo. Negrito. Centralizado</a:t>
            </a:r>
            <a:endParaRPr lang="pt-BR" altLang="pt-BR" sz="1100" b="1" dirty="0">
              <a:solidFill>
                <a:srgbClr val="FF0000"/>
              </a:solidFill>
              <a:latin typeface="Gotham Book" pitchFamily="48" charset="0"/>
            </a:endParaRPr>
          </a:p>
        </p:txBody>
      </p:sp>
      <p:sp>
        <p:nvSpPr>
          <p:cNvPr id="6" name="CaixaDeTexto 2"/>
          <p:cNvSpPr txBox="1">
            <a:spLocks noChangeArrowheads="1"/>
          </p:cNvSpPr>
          <p:nvPr/>
        </p:nvSpPr>
        <p:spPr bwMode="auto">
          <a:xfrm>
            <a:off x="2398645" y="4676130"/>
            <a:ext cx="80645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Acadêmico(a): Nome do acadêmico(a)</a:t>
            </a:r>
          </a:p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Orientador(a): Titulação e nome do professor</a:t>
            </a:r>
          </a:p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400" dirty="0">
                <a:solidFill>
                  <a:srgbClr val="0070C0"/>
                </a:solidFill>
                <a:latin typeface="Gotham Black" pitchFamily="48" charset="0"/>
              </a:rPr>
              <a:t>Curso de </a:t>
            </a:r>
            <a:r>
              <a:rPr lang="pt-BR" altLang="pt-BR" sz="2400" dirty="0" err="1">
                <a:solidFill>
                  <a:srgbClr val="0070C0"/>
                </a:solidFill>
                <a:latin typeface="Gotham Black" pitchFamily="48" charset="0"/>
              </a:rPr>
              <a:t>xxxxxxxxxx</a:t>
            </a:r>
            <a:endParaRPr lang="pt-BR" altLang="pt-BR" sz="2400" dirty="0">
              <a:solidFill>
                <a:srgbClr val="0070C0"/>
              </a:solidFill>
              <a:latin typeface="Gotham Black" pitchFamily="48" charset="0"/>
            </a:endParaRPr>
          </a:p>
          <a:p>
            <a:pPr algn="r"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100" dirty="0">
                <a:solidFill>
                  <a:srgbClr val="FF0000"/>
                </a:solidFill>
                <a:latin typeface="Gotham Black" pitchFamily="48" charset="0"/>
              </a:rPr>
              <a:t>Fonte menor que o título (se possível). Alinhado à direita. Sem negrito</a:t>
            </a:r>
            <a:r>
              <a:rPr lang="pt-BR" altLang="pt-BR" dirty="0">
                <a:solidFill>
                  <a:srgbClr val="27284E"/>
                </a:solidFill>
                <a:latin typeface="Gotham Black" pitchFamily="48" charset="0"/>
              </a:rPr>
              <a:t>.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6D9BB5D-7D29-44A7-9259-DCD519F17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9365"/>
            <a:ext cx="12192000" cy="63817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58189B4F-783B-415E-8318-C6C2AD6D2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203" y="-245659"/>
            <a:ext cx="1357593" cy="79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14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47076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TEMA E PROBLEMA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937544" y="1901668"/>
            <a:ext cx="8316912" cy="478948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TEMA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PROBLEMA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</a:t>
            </a:r>
            <a:r>
              <a:rPr lang="pt-BR" altLang="pt-BR" sz="2500" dirty="0">
                <a:solidFill>
                  <a:srgbClr val="000000"/>
                </a:solidFill>
                <a:latin typeface="Gotham Book" pitchFamily="48" charset="0"/>
              </a:rPr>
              <a:t>?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3F86AB3-F191-48EC-9AE5-76A68AC14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233" y="960704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342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75808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QUESTÕES DE PESQUISA: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635919" y="2356834"/>
            <a:ext cx="8920162" cy="380745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</a:t>
            </a:r>
          </a:p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 </a:t>
            </a: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EF6E16E-8876-435D-B8E3-5C3D5BA7D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198" y="98534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8889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848239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OBJETIVOS: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35919" y="2356834"/>
            <a:ext cx="8920162" cy="380745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marL="457200" indent="-457200" algn="just" eaLnBrk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OBJETIVO GERAL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altLang="pt-BR" sz="3000" dirty="0">
                <a:solidFill>
                  <a:srgbClr val="000000"/>
                </a:solidFill>
                <a:latin typeface="Gotham Book" pitchFamily="48" charset="0"/>
              </a:rPr>
              <a:t>Xxxxxxxxxxxxxxxxxxxxxxxxxxxxxxxxxxxxxxxxxxxxxxxxxxxxxxxxxxxxxxxxxxxxxxxxxxxxxxxxxxxxxxxxxxxxxxxxxxxxxxxxxxxxxxxxxxxxxxxxxxxxxxxxxxxxxxxxx</a:t>
            </a:r>
          </a:p>
          <a:p>
            <a:pPr algn="just" eaLnBrk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 sz="3000" dirty="0">
              <a:solidFill>
                <a:srgbClr val="000000"/>
              </a:solidFill>
              <a:latin typeface="Gotham Boo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8C7A50D-9668-4AA9-9EF0-0CADB1096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441" y="961867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6683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4"/>
          <p:cNvSpPr txBox="1">
            <a:spLocks noChangeArrowheads="1"/>
          </p:cNvSpPr>
          <p:nvPr/>
        </p:nvSpPr>
        <p:spPr bwMode="auto">
          <a:xfrm>
            <a:off x="1709604" y="2346057"/>
            <a:ext cx="8920162" cy="395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dirty="0" err="1">
                <a:latin typeface="Gotham Black" pitchFamily="48" charset="0"/>
              </a:rPr>
              <a:t>Xxxxxxxxxxxxxxxxxxxxxxxxxxxxxxxxxxxxxxxxxxxxxxxxxxxxx</a:t>
            </a:r>
            <a:endParaRPr lang="pt-BR" altLang="pt-BR" sz="3000" dirty="0">
              <a:latin typeface="Gotham Black" pitchFamily="48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dirty="0">
                <a:latin typeface="Gotham Black" pitchFamily="48" charset="0"/>
              </a:rPr>
              <a:t>XXXXXXXXXXXXXXXXX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dirty="0">
                <a:latin typeface="Gotham Black" pitchFamily="48" charset="0"/>
              </a:rPr>
              <a:t>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dirty="0">
                <a:latin typeface="Gotham Black" pitchFamily="48" charset="0"/>
              </a:rPr>
              <a:t>XXXXX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dirty="0">
                <a:latin typeface="Gotham Black" pitchFamily="48" charset="0"/>
              </a:rPr>
              <a:t>XXXXXXXXXXXXX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709604" y="706571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OBJETIVOS ESPECÍFICOS: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85E0B1B-295A-4F3B-8FC8-DBB00BF34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946" y="933829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9213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35919" y="758087"/>
            <a:ext cx="8920162" cy="1247775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lIns="0" tIns="0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>
              <a:lnSpc>
                <a:spcPct val="100000"/>
              </a:lnSpc>
              <a:buFont typeface="Times New Roman" pitchFamily="16" charset="0"/>
              <a:buNone/>
              <a:defRPr/>
            </a:pPr>
            <a:r>
              <a:rPr lang="en-US" altLang="pt-BR" sz="3200" b="1" dirty="0">
                <a:solidFill>
                  <a:schemeClr val="accent1">
                    <a:lumMod val="75000"/>
                  </a:schemeClr>
                </a:solidFill>
                <a:latin typeface="Gotham Black" pitchFamily="48" charset="0"/>
              </a:rPr>
              <a:t>JUSTIFICATIVA:</a:t>
            </a:r>
            <a:endParaRPr lang="pt-BR" altLang="pt-BR" sz="3200" b="1" dirty="0">
              <a:solidFill>
                <a:schemeClr val="accent1">
                  <a:lumMod val="75000"/>
                </a:schemeClr>
              </a:solidFill>
              <a:latin typeface="Gotham Black" pitchFamily="48" charset="0"/>
            </a:endParaRPr>
          </a:p>
        </p:txBody>
      </p:sp>
      <p:sp>
        <p:nvSpPr>
          <p:cNvPr id="3" name="CaixaDeTexto 3"/>
          <p:cNvSpPr txBox="1">
            <a:spLocks noChangeArrowheads="1"/>
          </p:cNvSpPr>
          <p:nvPr/>
        </p:nvSpPr>
        <p:spPr bwMode="auto">
          <a:xfrm>
            <a:off x="1635919" y="2268783"/>
            <a:ext cx="8920161" cy="395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No máximo em 01 (um) slide justifique as razões de ter feito a pesquisa. Busque ênfase direta  no interesse pessoal e na importância para área do conhecimento. Use tópicos curtos,  de preferência uma linha cada.   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marL="457200" indent="-457200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XXXXXXXXXXXXXXXXX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3000" dirty="0">
              <a:latin typeface="Gotham Black" pitchFamily="48" charset="0"/>
            </a:endParaRPr>
          </a:p>
          <a:p>
            <a:pPr marL="457200" indent="-457200" eaLnBrk="1">
              <a:lnSpc>
                <a:spcPct val="93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altLang="pt-BR" sz="3000" dirty="0">
                <a:latin typeface="Gotham Black" pitchFamily="48" charset="0"/>
              </a:rPr>
              <a:t>XXXXXXXXXXXXXXXXX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094B69E-BDC8-4D51-BE99-B92D3E505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954" y="871715"/>
            <a:ext cx="1734526" cy="102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3962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850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Gotham Black</vt:lpstr>
      <vt:lpstr>Gotham Book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</dc:creator>
  <cp:lastModifiedBy>Junior</cp:lastModifiedBy>
  <cp:revision>21</cp:revision>
  <cp:lastPrinted>2020-06-25T23:06:57Z</cp:lastPrinted>
  <dcterms:created xsi:type="dcterms:W3CDTF">2020-06-25T01:13:05Z</dcterms:created>
  <dcterms:modified xsi:type="dcterms:W3CDTF">2021-04-18T15:38:14Z</dcterms:modified>
</cp:coreProperties>
</file>